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61" r:id="rId6"/>
    <p:sldId id="263" r:id="rId7"/>
    <p:sldId id="262" r:id="rId8"/>
    <p:sldId id="264" r:id="rId9"/>
    <p:sldId id="265" r:id="rId10"/>
    <p:sldId id="267" r:id="rId11"/>
    <p:sldId id="266" r:id="rId12"/>
    <p:sldId id="268" r:id="rId13"/>
    <p:sldId id="270" r:id="rId14"/>
    <p:sldId id="269" r:id="rId15"/>
    <p:sldId id="271" r:id="rId16"/>
    <p:sldId id="272" r:id="rId17"/>
    <p:sldId id="273" r:id="rId18"/>
    <p:sldId id="275" r:id="rId19"/>
    <p:sldId id="274" r:id="rId20"/>
    <p:sldId id="276"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2AFED9-A3B4-214C-9804-C3A716753A3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419860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AFED9-A3B4-214C-9804-C3A716753A3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317463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AFED9-A3B4-214C-9804-C3A716753A3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124006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AFED9-A3B4-214C-9804-C3A716753A3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79783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2AFED9-A3B4-214C-9804-C3A716753A3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284614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2AFED9-A3B4-214C-9804-C3A716753A3A}"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1731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2AFED9-A3B4-214C-9804-C3A716753A3A}"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88707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AFED9-A3B4-214C-9804-C3A716753A3A}"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99746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AFED9-A3B4-214C-9804-C3A716753A3A}"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277505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2AFED9-A3B4-214C-9804-C3A716753A3A}"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144268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2AFED9-A3B4-214C-9804-C3A716753A3A}"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08CE4-5239-2042-867E-4ABAB9E71360}" type="slidenum">
              <a:rPr lang="en-US" smtClean="0"/>
              <a:t>‹#›</a:t>
            </a:fld>
            <a:endParaRPr lang="en-US"/>
          </a:p>
        </p:txBody>
      </p:sp>
    </p:spTree>
    <p:extLst>
      <p:ext uri="{BB962C8B-B14F-4D97-AF65-F5344CB8AC3E}">
        <p14:creationId xmlns:p14="http://schemas.microsoft.com/office/powerpoint/2010/main" val="411158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AFED9-A3B4-214C-9804-C3A716753A3A}" type="datetimeFigureOut">
              <a:rPr lang="en-US" smtClean="0"/>
              <a:t>3/12/2018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8CE4-5239-2042-867E-4ABAB9E71360}" type="slidenum">
              <a:rPr lang="en-US" smtClean="0"/>
              <a:t>‹#›</a:t>
            </a:fld>
            <a:endParaRPr lang="en-US"/>
          </a:p>
        </p:txBody>
      </p:sp>
    </p:spTree>
    <p:extLst>
      <p:ext uri="{BB962C8B-B14F-4D97-AF65-F5344CB8AC3E}">
        <p14:creationId xmlns:p14="http://schemas.microsoft.com/office/powerpoint/2010/main" val="977280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3_R115845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1524000"/>
            <a:ext cx="8353425" cy="451485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3 </a:t>
            </a:r>
            <a:r>
              <a:rPr lang="en-US" sz="2400" dirty="0"/>
              <a:t>European Conquests in the Americas </a:t>
            </a:r>
          </a:p>
        </p:txBody>
      </p:sp>
    </p:spTree>
    <p:extLst>
      <p:ext uri="{BB962C8B-B14F-4D97-AF65-F5344CB8AC3E}">
        <p14:creationId xmlns:p14="http://schemas.microsoft.com/office/powerpoint/2010/main" val="199641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716554" cy="461665"/>
          </a:xfrm>
          <a:prstGeom prst="rect">
            <a:avLst/>
          </a:prstGeom>
          <a:noFill/>
        </p:spPr>
        <p:txBody>
          <a:bodyPr vert="horz" wrap="square" rtlCol="0">
            <a:spAutoFit/>
          </a:bodyPr>
          <a:lstStyle/>
          <a:p>
            <a:pPr algn="ctr"/>
            <a:r>
              <a:rPr lang="en-US" sz="2400" b="1" dirty="0">
                <a:solidFill>
                  <a:srgbClr val="0072BC"/>
                </a:solidFill>
              </a:rPr>
              <a:t>The Incan Empire and Beyond</a:t>
            </a:r>
          </a:p>
        </p:txBody>
      </p:sp>
      <p:sp>
        <p:nvSpPr>
          <p:cNvPr id="3" name="TextBox 2"/>
          <p:cNvSpPr txBox="1"/>
          <p:nvPr/>
        </p:nvSpPr>
        <p:spPr>
          <a:xfrm>
            <a:off x="279400" y="911860"/>
            <a:ext cx="8716554" cy="5262979"/>
          </a:xfrm>
          <a:prstGeom prst="rect">
            <a:avLst/>
          </a:prstGeom>
          <a:noFill/>
        </p:spPr>
        <p:txBody>
          <a:bodyPr vert="horz" wrap="square" rtlCol="0">
            <a:spAutoFit/>
          </a:bodyPr>
          <a:lstStyle/>
          <a:p>
            <a:pPr algn="ctr"/>
            <a:r>
              <a:rPr lang="en-US" sz="2400" dirty="0"/>
              <a:t>Atahualpa Resists</a:t>
            </a:r>
          </a:p>
          <a:p>
            <a:pPr marL="342900" indent="-342900">
              <a:buFont typeface="Arial" panose="020B0604020202020204" pitchFamily="34" charset="0"/>
              <a:buChar char="•"/>
            </a:pPr>
            <a:r>
              <a:rPr lang="en-US" sz="2400" dirty="0"/>
              <a:t>Atahualpa will meet with </a:t>
            </a:r>
            <a:r>
              <a:rPr lang="en-US" sz="2400" dirty="0" err="1"/>
              <a:t>Pizzaro</a:t>
            </a:r>
            <a:r>
              <a:rPr lang="en-US" sz="2400" dirty="0"/>
              <a:t> and </a:t>
            </a:r>
            <a:r>
              <a:rPr lang="en-US" sz="2400" dirty="0" err="1"/>
              <a:t>Pizzaro</a:t>
            </a:r>
            <a:r>
              <a:rPr lang="en-US" sz="2400" dirty="0"/>
              <a:t> will take him prisoner. He ransoms him for a room filled with gold and one with silver. He will still kill Atahualpa when he gets the treasure</a:t>
            </a:r>
          </a:p>
          <a:p>
            <a:pPr algn="ctr"/>
            <a:r>
              <a:rPr lang="en-US" sz="2400" dirty="0"/>
              <a:t>Pizarro Triumphs</a:t>
            </a:r>
          </a:p>
          <a:p>
            <a:pPr marL="342900" indent="-342900">
              <a:buFont typeface="Arial" panose="020B0604020202020204" pitchFamily="34" charset="0"/>
              <a:buChar char="•"/>
            </a:pPr>
            <a:r>
              <a:rPr lang="en-US" sz="2400" dirty="0" err="1"/>
              <a:t>Pizzaro</a:t>
            </a:r>
            <a:r>
              <a:rPr lang="en-US" sz="2400" dirty="0"/>
              <a:t> will triumph over the Incas b/c of his superior firepower</a:t>
            </a:r>
          </a:p>
          <a:p>
            <a:pPr algn="ctr"/>
            <a:r>
              <a:rPr lang="en-US" sz="2400" dirty="0"/>
              <a:t>Beyond Spain’s Empire</a:t>
            </a:r>
          </a:p>
          <a:p>
            <a:pPr marL="342900" indent="-342900">
              <a:buFont typeface="Arial" panose="020B0604020202020204" pitchFamily="34" charset="0"/>
              <a:buChar char="•"/>
            </a:pPr>
            <a:r>
              <a:rPr lang="en-US" sz="2400" dirty="0"/>
              <a:t>In 1530’s Port. Govt. will issue land grants to nobles to settle the land and share profits in Brazil</a:t>
            </a:r>
          </a:p>
          <a:p>
            <a:pPr marL="342900" indent="-342900">
              <a:buFont typeface="Arial" panose="020B0604020202020204" pitchFamily="34" charset="0"/>
              <a:buChar char="•"/>
            </a:pPr>
            <a:r>
              <a:rPr lang="en-US" sz="2400" dirty="0"/>
              <a:t>Because there is no gold or silver they will cut and export brazil wood, giving Brazil its name. They will turn to plantation agriculture and raising cattle</a:t>
            </a:r>
          </a:p>
          <a:p>
            <a:pPr marL="342900" indent="-342900">
              <a:buFont typeface="Arial" panose="020B0604020202020204" pitchFamily="34" charset="0"/>
              <a:buChar char="•"/>
            </a:pPr>
            <a:r>
              <a:rPr lang="en-US" sz="2400" dirty="0"/>
              <a:t>This will lead to forcing Native Americans and Africans to clear the land. This will bring 4 million Africans to Brazil</a:t>
            </a:r>
          </a:p>
        </p:txBody>
      </p:sp>
    </p:spTree>
    <p:extLst>
      <p:ext uri="{BB962C8B-B14F-4D97-AF65-F5344CB8AC3E}">
        <p14:creationId xmlns:p14="http://schemas.microsoft.com/office/powerpoint/2010/main" val="388178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594634" cy="461665"/>
          </a:xfrm>
          <a:prstGeom prst="rect">
            <a:avLst/>
          </a:prstGeom>
          <a:noFill/>
        </p:spPr>
        <p:txBody>
          <a:bodyPr vert="horz" wrap="square" rtlCol="0">
            <a:spAutoFit/>
          </a:bodyPr>
          <a:lstStyle/>
          <a:p>
            <a:pPr algn="ctr"/>
            <a:r>
              <a:rPr lang="en-US" sz="2400" b="1" dirty="0">
                <a:solidFill>
                  <a:srgbClr val="0072BC"/>
                </a:solidFill>
              </a:rPr>
              <a:t>The Incan Empire and Beyond</a:t>
            </a:r>
          </a:p>
        </p:txBody>
      </p:sp>
      <p:sp>
        <p:nvSpPr>
          <p:cNvPr id="3" name="TextBox 2"/>
          <p:cNvSpPr txBox="1"/>
          <p:nvPr/>
        </p:nvSpPr>
        <p:spPr>
          <a:xfrm>
            <a:off x="279400" y="1460500"/>
            <a:ext cx="8594634" cy="3416320"/>
          </a:xfrm>
          <a:prstGeom prst="rect">
            <a:avLst/>
          </a:prstGeom>
          <a:noFill/>
        </p:spPr>
        <p:txBody>
          <a:bodyPr vert="horz" wrap="square" rtlCol="0">
            <a:spAutoFit/>
          </a:bodyPr>
          <a:lstStyle/>
          <a:p>
            <a:pPr lvl="0" algn="ctr"/>
            <a:r>
              <a:rPr lang="en-US" sz="2400" dirty="0">
                <a:solidFill>
                  <a:prstClr val="black"/>
                </a:solidFill>
              </a:rPr>
              <a:t>Challenges to Portugal and Spain</a:t>
            </a:r>
          </a:p>
          <a:p>
            <a:pPr marL="342900" lvl="0" indent="-342900">
              <a:buFont typeface="Arial" panose="020B0604020202020204" pitchFamily="34" charset="0"/>
              <a:buChar char="•"/>
            </a:pPr>
            <a:r>
              <a:rPr lang="en-US" sz="2400" dirty="0">
                <a:solidFill>
                  <a:prstClr val="black"/>
                </a:solidFill>
              </a:rPr>
              <a:t>Other European countries are jealous of Spain and Portugal’s wealth</a:t>
            </a:r>
          </a:p>
          <a:p>
            <a:pPr marL="342900" lvl="0" indent="-342900">
              <a:buFont typeface="Arial" panose="020B0604020202020204" pitchFamily="34" charset="0"/>
              <a:buChar char="•"/>
            </a:pPr>
            <a:r>
              <a:rPr lang="en-US" sz="2400" dirty="0">
                <a:solidFill>
                  <a:prstClr val="black"/>
                </a:solidFill>
              </a:rPr>
              <a:t>To get around those countries strict trading policies England, France, and the Dutch will trade illegally with colonists</a:t>
            </a:r>
          </a:p>
          <a:p>
            <a:pPr marL="342900" lvl="0" indent="-342900">
              <a:buFont typeface="Arial" panose="020B0604020202020204" pitchFamily="34" charset="0"/>
              <a:buChar char="•"/>
            </a:pPr>
            <a:r>
              <a:rPr lang="en-US" sz="2400" dirty="0">
                <a:solidFill>
                  <a:prstClr val="black"/>
                </a:solidFill>
              </a:rPr>
              <a:t>They will also prey on treasure ships, some with their countries consent, being called privateers</a:t>
            </a:r>
          </a:p>
          <a:p>
            <a:pPr marL="342900" lvl="0" indent="-342900">
              <a:buFont typeface="Arial" panose="020B0604020202020204" pitchFamily="34" charset="0"/>
              <a:buChar char="•"/>
            </a:pPr>
            <a:r>
              <a:rPr lang="en-US" sz="2400" dirty="0">
                <a:solidFill>
                  <a:prstClr val="black"/>
                </a:solidFill>
              </a:rPr>
              <a:t>Others will continue exploring the coast, looking for gold and silver, as well as a northwest passage to Asia </a:t>
            </a:r>
          </a:p>
        </p:txBody>
      </p:sp>
    </p:spTree>
    <p:extLst>
      <p:ext uri="{BB962C8B-B14F-4D97-AF65-F5344CB8AC3E}">
        <p14:creationId xmlns:p14="http://schemas.microsoft.com/office/powerpoint/2010/main" val="38088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Incan Empire and Beyond</a:t>
            </a:r>
          </a:p>
        </p:txBody>
      </p:sp>
      <p:pic>
        <p:nvPicPr>
          <p:cNvPr id="3" name="Picture 2" descr="HSWH_SC_L03_R115846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276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Atahualpa, portrayed here by an unknown painter in the 1500s, was the thirteenth and last Incan ruler.</a:t>
            </a:r>
          </a:p>
        </p:txBody>
      </p:sp>
    </p:spTree>
    <p:extLst>
      <p:ext uri="{BB962C8B-B14F-4D97-AF65-F5344CB8AC3E}">
        <p14:creationId xmlns:p14="http://schemas.microsoft.com/office/powerpoint/2010/main" val="88488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55192"/>
            <a:ext cx="8603343" cy="461665"/>
          </a:xfrm>
          <a:prstGeom prst="rect">
            <a:avLst/>
          </a:prstGeom>
          <a:noFill/>
        </p:spPr>
        <p:txBody>
          <a:bodyPr vert="horz" wrap="square" rtlCol="0">
            <a:spAutoFit/>
          </a:bodyPr>
          <a:lstStyle/>
          <a:p>
            <a:pPr algn="ctr"/>
            <a:r>
              <a:rPr lang="en-US" sz="2400" b="1">
                <a:solidFill>
                  <a:srgbClr val="0072BC"/>
                </a:solidFill>
              </a:rPr>
              <a:t>Governing the Spanish Empire</a:t>
            </a:r>
          </a:p>
        </p:txBody>
      </p:sp>
      <p:sp>
        <p:nvSpPr>
          <p:cNvPr id="3" name="TextBox 2"/>
          <p:cNvSpPr txBox="1"/>
          <p:nvPr/>
        </p:nvSpPr>
        <p:spPr>
          <a:xfrm>
            <a:off x="279399" y="746396"/>
            <a:ext cx="8664303" cy="6001643"/>
          </a:xfrm>
          <a:prstGeom prst="rect">
            <a:avLst/>
          </a:prstGeom>
          <a:noFill/>
        </p:spPr>
        <p:txBody>
          <a:bodyPr vert="horz" wrap="square" rtlCol="0">
            <a:spAutoFit/>
          </a:bodyPr>
          <a:lstStyle/>
          <a:p>
            <a:pPr algn="ctr"/>
            <a:r>
              <a:rPr lang="en-US" sz="2400" dirty="0"/>
              <a:t>Royal Officials Rule the Provinces</a:t>
            </a:r>
          </a:p>
          <a:p>
            <a:pPr marL="342900" indent="-342900">
              <a:buFont typeface="Arial" panose="020B0604020202020204" pitchFamily="34" charset="0"/>
              <a:buChar char="•"/>
            </a:pPr>
            <a:r>
              <a:rPr lang="en-US" sz="2400" dirty="0"/>
              <a:t>Spanish king will set up Council of Indies to pass laws for colonies</a:t>
            </a:r>
          </a:p>
          <a:p>
            <a:pPr marL="342900" indent="-342900">
              <a:buFont typeface="Arial" panose="020B0604020202020204" pitchFamily="34" charset="0"/>
              <a:buChar char="•"/>
            </a:pPr>
            <a:r>
              <a:rPr lang="en-US" sz="2400" dirty="0"/>
              <a:t>Viceroys will rule in each province</a:t>
            </a:r>
          </a:p>
          <a:p>
            <a:pPr marL="342900" indent="-342900">
              <a:buFont typeface="Arial" panose="020B0604020202020204" pitchFamily="34" charset="0"/>
              <a:buChar char="•"/>
            </a:pPr>
            <a:r>
              <a:rPr lang="en-US" sz="2400" dirty="0"/>
              <a:t>Lesser officials and </a:t>
            </a:r>
            <a:r>
              <a:rPr lang="en-US" sz="2400" dirty="0" err="1"/>
              <a:t>audiencias</a:t>
            </a:r>
            <a:r>
              <a:rPr lang="en-US" sz="2400" dirty="0"/>
              <a:t> (Spanish settlers) will help Viceroy</a:t>
            </a:r>
          </a:p>
          <a:p>
            <a:pPr marL="342900" indent="-342900">
              <a:buFont typeface="Arial" panose="020B0604020202020204" pitchFamily="34" charset="0"/>
              <a:buChar char="•"/>
            </a:pPr>
            <a:r>
              <a:rPr lang="en-US" sz="2400" dirty="0"/>
              <a:t>The Council will watch Viceroy to ensure they aren’t too strong</a:t>
            </a:r>
          </a:p>
          <a:p>
            <a:pPr algn="ctr"/>
            <a:r>
              <a:rPr lang="en-US" sz="2400" dirty="0"/>
              <a:t>Missionaries Spread Christianity</a:t>
            </a:r>
          </a:p>
          <a:p>
            <a:pPr marL="342900" indent="-342900">
              <a:buFont typeface="Arial" panose="020B0604020202020204" pitchFamily="34" charset="0"/>
              <a:buChar char="•"/>
            </a:pPr>
            <a:r>
              <a:rPr lang="en-US" sz="2400" dirty="0"/>
              <a:t>Franciscans, Jesuits, and other missionaries will baptize thousand of Native Americans, build churches, make loyal Spanish citizens, introduce European clothing, teach new trades like carpentry and </a:t>
            </a:r>
            <a:r>
              <a:rPr lang="en-US" sz="2400" dirty="0" err="1"/>
              <a:t>locksmithing</a:t>
            </a:r>
            <a:r>
              <a:rPr lang="en-US" sz="2400" dirty="0"/>
              <a:t>, and impose European culture over the native one</a:t>
            </a:r>
          </a:p>
          <a:p>
            <a:pPr algn="ctr"/>
            <a:r>
              <a:rPr lang="en-US" sz="2400" dirty="0"/>
              <a:t>Regulation of Trade</a:t>
            </a:r>
          </a:p>
          <a:p>
            <a:pPr marL="342900" indent="-342900">
              <a:buFont typeface="Arial" panose="020B0604020202020204" pitchFamily="34" charset="0"/>
              <a:buChar char="•"/>
            </a:pPr>
            <a:r>
              <a:rPr lang="en-US" sz="2400" dirty="0"/>
              <a:t>To keep the empire profitable Spain made some rules</a:t>
            </a:r>
          </a:p>
          <a:p>
            <a:pPr marL="342900" indent="-342900">
              <a:buFont typeface="Arial" panose="020B0604020202020204" pitchFamily="34" charset="0"/>
              <a:buChar char="•"/>
            </a:pPr>
            <a:r>
              <a:rPr lang="en-US" sz="2400" dirty="0"/>
              <a:t>Colonies could only export raw materials to Spain and buy only Spanish manufactured goods</a:t>
            </a:r>
          </a:p>
          <a:p>
            <a:pPr marL="342900" indent="-342900">
              <a:buFont typeface="Arial" panose="020B0604020202020204" pitchFamily="34" charset="0"/>
              <a:buChar char="•"/>
            </a:pPr>
            <a:r>
              <a:rPr lang="en-US" sz="2400" dirty="0"/>
              <a:t>Colonies could not trade with other Europeans or colonies</a:t>
            </a:r>
          </a:p>
          <a:p>
            <a:pPr algn="ctr"/>
            <a:endParaRPr lang="en-US" sz="2400" dirty="0"/>
          </a:p>
        </p:txBody>
      </p:sp>
    </p:spTree>
    <p:extLst>
      <p:ext uri="{BB962C8B-B14F-4D97-AF65-F5344CB8AC3E}">
        <p14:creationId xmlns:p14="http://schemas.microsoft.com/office/powerpoint/2010/main" val="31885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51823"/>
            <a:ext cx="8655594" cy="461665"/>
          </a:xfrm>
          <a:prstGeom prst="rect">
            <a:avLst/>
          </a:prstGeom>
          <a:noFill/>
        </p:spPr>
        <p:txBody>
          <a:bodyPr vert="horz" wrap="square" rtlCol="0">
            <a:spAutoFit/>
          </a:bodyPr>
          <a:lstStyle/>
          <a:p>
            <a:pPr algn="ctr"/>
            <a:r>
              <a:rPr lang="en-US" sz="2400" b="1" dirty="0">
                <a:solidFill>
                  <a:srgbClr val="0072BC"/>
                </a:solidFill>
              </a:rPr>
              <a:t>Governing the Spanish Empire</a:t>
            </a:r>
          </a:p>
        </p:txBody>
      </p:sp>
      <p:sp>
        <p:nvSpPr>
          <p:cNvPr id="3" name="TextBox 2"/>
          <p:cNvSpPr txBox="1"/>
          <p:nvPr/>
        </p:nvSpPr>
        <p:spPr>
          <a:xfrm>
            <a:off x="248920" y="860335"/>
            <a:ext cx="8716554" cy="5632311"/>
          </a:xfrm>
          <a:prstGeom prst="rect">
            <a:avLst/>
          </a:prstGeom>
          <a:noFill/>
        </p:spPr>
        <p:txBody>
          <a:bodyPr vert="horz" wrap="square" rtlCol="0">
            <a:spAutoFit/>
          </a:bodyPr>
          <a:lstStyle/>
          <a:p>
            <a:pPr lvl="0" algn="ctr"/>
            <a:r>
              <a:rPr lang="en-US" sz="2400" dirty="0">
                <a:solidFill>
                  <a:prstClr val="black"/>
                </a:solidFill>
              </a:rPr>
              <a:t>Forced Labor: The Encomienda System</a:t>
            </a:r>
          </a:p>
          <a:p>
            <a:pPr marL="342900" lvl="0" indent="-342900">
              <a:buFont typeface="Arial" panose="020B0604020202020204" pitchFamily="34" charset="0"/>
              <a:buChar char="•"/>
            </a:pPr>
            <a:r>
              <a:rPr lang="en-US" sz="2400" dirty="0">
                <a:solidFill>
                  <a:prstClr val="black"/>
                </a:solidFill>
              </a:rPr>
              <a:t>The right to demand labor from Native Americans in an area</a:t>
            </a:r>
          </a:p>
          <a:p>
            <a:pPr marL="342900" lvl="0" indent="-342900">
              <a:buFont typeface="Arial" panose="020B0604020202020204" pitchFamily="34" charset="0"/>
              <a:buChar char="•"/>
            </a:pPr>
            <a:r>
              <a:rPr lang="en-US" sz="2400" dirty="0">
                <a:solidFill>
                  <a:prstClr val="black"/>
                </a:solidFill>
              </a:rPr>
              <a:t>Conquistadors forced them to work under brutal conditions</a:t>
            </a:r>
          </a:p>
          <a:p>
            <a:pPr marL="342900" lvl="0" indent="-342900">
              <a:buFont typeface="Arial" panose="020B0604020202020204" pitchFamily="34" charset="0"/>
              <a:buChar char="•"/>
            </a:pPr>
            <a:r>
              <a:rPr lang="en-US" sz="2400" dirty="0">
                <a:solidFill>
                  <a:prstClr val="black"/>
                </a:solidFill>
              </a:rPr>
              <a:t>Thousands will die</a:t>
            </a:r>
          </a:p>
          <a:p>
            <a:pPr marL="342900" lvl="0" indent="-342900">
              <a:buFont typeface="Arial" panose="020B0604020202020204" pitchFamily="34" charset="0"/>
              <a:buChar char="•"/>
            </a:pPr>
            <a:r>
              <a:rPr lang="en-US" sz="2400" dirty="0">
                <a:solidFill>
                  <a:prstClr val="black"/>
                </a:solidFill>
              </a:rPr>
              <a:t>They will be used in mines as well as plantations</a:t>
            </a:r>
          </a:p>
          <a:p>
            <a:pPr lvl="0" algn="ctr"/>
            <a:r>
              <a:rPr lang="en-US" sz="2400" dirty="0">
                <a:solidFill>
                  <a:prstClr val="black"/>
                </a:solidFill>
              </a:rPr>
              <a:t>A Spanish Priest Condemns the Abuses</a:t>
            </a:r>
          </a:p>
          <a:p>
            <a:pPr marL="342900" lvl="0" indent="-342900">
              <a:buFont typeface="Arial" panose="020B0604020202020204" pitchFamily="34" charset="0"/>
              <a:buChar char="•"/>
            </a:pPr>
            <a:r>
              <a:rPr lang="en-US" sz="2400" dirty="0">
                <a:solidFill>
                  <a:prstClr val="black"/>
                </a:solidFill>
              </a:rPr>
              <a:t>Bartolome de Las Casas will condemn the practice</a:t>
            </a:r>
          </a:p>
          <a:p>
            <a:pPr marL="342900" lvl="0" indent="-342900">
              <a:buFont typeface="Arial" panose="020B0604020202020204" pitchFamily="34" charset="0"/>
              <a:buChar char="•"/>
            </a:pPr>
            <a:r>
              <a:rPr lang="en-US" sz="2400" dirty="0">
                <a:solidFill>
                  <a:prstClr val="black"/>
                </a:solidFill>
              </a:rPr>
              <a:t>He will plead his case to the king who will pass laws to help</a:t>
            </a:r>
          </a:p>
          <a:p>
            <a:pPr marL="342900" lvl="0" indent="-342900">
              <a:buFont typeface="Arial" panose="020B0604020202020204" pitchFamily="34" charset="0"/>
              <a:buChar char="•"/>
            </a:pPr>
            <a:r>
              <a:rPr lang="en-US" sz="2400" dirty="0">
                <a:solidFill>
                  <a:prstClr val="black"/>
                </a:solidFill>
              </a:rPr>
              <a:t>It won’t be enough as Spain is too far away and Native Americans will be turned into peons, unable to break free</a:t>
            </a:r>
          </a:p>
          <a:p>
            <a:pPr lvl="0" algn="ctr"/>
            <a:r>
              <a:rPr lang="en-US" sz="2400" dirty="0">
                <a:solidFill>
                  <a:prstClr val="black"/>
                </a:solidFill>
              </a:rPr>
              <a:t>Bringing Workers from Africa</a:t>
            </a:r>
          </a:p>
          <a:p>
            <a:pPr marL="342900" lvl="0" indent="-342900">
              <a:buFont typeface="Arial" panose="020B0604020202020204" pitchFamily="34" charset="0"/>
              <a:buChar char="•"/>
            </a:pPr>
            <a:r>
              <a:rPr lang="en-US" sz="2400" dirty="0">
                <a:solidFill>
                  <a:prstClr val="black"/>
                </a:solidFill>
              </a:rPr>
              <a:t>De Las Casas will suggest bringing Africans because they would be immune to tropical disease, had skills that natives lacked</a:t>
            </a:r>
          </a:p>
          <a:p>
            <a:pPr marL="342900" lvl="0" indent="-342900">
              <a:buFont typeface="Arial" panose="020B0604020202020204" pitchFamily="34" charset="0"/>
              <a:buChar char="•"/>
            </a:pPr>
            <a:r>
              <a:rPr lang="en-US" sz="2400" dirty="0">
                <a:solidFill>
                  <a:prstClr val="black"/>
                </a:solidFill>
              </a:rPr>
              <a:t>He will regret the suggestion. Because the demand for sugar products will skyrocket, millions of Africans will be brought over</a:t>
            </a:r>
          </a:p>
        </p:txBody>
      </p:sp>
    </p:spTree>
    <p:extLst>
      <p:ext uri="{BB962C8B-B14F-4D97-AF65-F5344CB8AC3E}">
        <p14:creationId xmlns:p14="http://schemas.microsoft.com/office/powerpoint/2010/main" val="3791795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Governing the Spanish Empire</a:t>
            </a:r>
          </a:p>
        </p:txBody>
      </p:sp>
      <p:pic>
        <p:nvPicPr>
          <p:cNvPr id="3" name="Picture 2" descr="HSWH_SC_L03_M0036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Maps What do all the European land claims in South America have in common? Which country settled the easternmost region?</a:t>
            </a:r>
          </a:p>
        </p:txBody>
      </p:sp>
    </p:spTree>
    <p:extLst>
      <p:ext uri="{BB962C8B-B14F-4D97-AF65-F5344CB8AC3E}">
        <p14:creationId xmlns:p14="http://schemas.microsoft.com/office/powerpoint/2010/main" val="166847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Governing the Spanish Empire</a:t>
            </a:r>
          </a:p>
        </p:txBody>
      </p:sp>
      <p:pic>
        <p:nvPicPr>
          <p:cNvPr id="3" name="Picture 2" descr="HSWH_SC_L03_R1160088_FUL.png"/>
          <p:cNvPicPr>
            <a:picLocks/>
          </p:cNvPicPr>
          <p:nvPr/>
        </p:nvPicPr>
        <p:blipFill>
          <a:blip r:embed="rId2">
            <a:extLst>
              <a:ext uri="{28A0092B-C50C-407E-A947-70E740481C1C}">
                <a14:useLocalDpi xmlns:a14="http://schemas.microsoft.com/office/drawing/2010/main" val="0"/>
              </a:ext>
            </a:extLst>
          </a:blip>
          <a:stretch>
            <a:fillRect/>
          </a:stretch>
        </p:blipFill>
        <p:spPr>
          <a:xfrm>
            <a:off x="2993572" y="1524000"/>
            <a:ext cx="28829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Wherever the Spanish established colonies in the Americas, missionaries sought to convert the Native Americans to Christianity.</a:t>
            </a:r>
          </a:p>
        </p:txBody>
      </p:sp>
    </p:spTree>
    <p:extLst>
      <p:ext uri="{BB962C8B-B14F-4D97-AF65-F5344CB8AC3E}">
        <p14:creationId xmlns:p14="http://schemas.microsoft.com/office/powerpoint/2010/main" val="161236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Governing the Spanish Empire</a:t>
            </a:r>
          </a:p>
        </p:txBody>
      </p:sp>
      <p:pic>
        <p:nvPicPr>
          <p:cNvPr id="3" name="Picture 2" descr="HSWH_SC_L03_A0025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1524000"/>
            <a:ext cx="8562703"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While the process of extracting silver from the Potosí mines was terribly destructive for Native American and other forced laborers, it proved immensely profitable for Spain.</a:t>
            </a:r>
          </a:p>
        </p:txBody>
      </p:sp>
    </p:spTree>
    <p:extLst>
      <p:ext uri="{BB962C8B-B14F-4D97-AF65-F5344CB8AC3E}">
        <p14:creationId xmlns:p14="http://schemas.microsoft.com/office/powerpoint/2010/main" val="15218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98735"/>
            <a:ext cx="8733971" cy="461665"/>
          </a:xfrm>
          <a:prstGeom prst="rect">
            <a:avLst/>
          </a:prstGeom>
          <a:noFill/>
        </p:spPr>
        <p:txBody>
          <a:bodyPr vert="horz" wrap="square" rtlCol="0">
            <a:spAutoFit/>
          </a:bodyPr>
          <a:lstStyle/>
          <a:p>
            <a:pPr algn="ctr"/>
            <a:r>
              <a:rPr lang="en-US" sz="2400" b="1" dirty="0">
                <a:solidFill>
                  <a:srgbClr val="0072BC"/>
                </a:solidFill>
              </a:rPr>
              <a:t>Society and Culture in Spanish America</a:t>
            </a:r>
          </a:p>
        </p:txBody>
      </p:sp>
      <p:sp>
        <p:nvSpPr>
          <p:cNvPr id="3" name="TextBox 2"/>
          <p:cNvSpPr txBox="1"/>
          <p:nvPr/>
        </p:nvSpPr>
        <p:spPr>
          <a:xfrm>
            <a:off x="279399" y="885735"/>
            <a:ext cx="8733970" cy="4893647"/>
          </a:xfrm>
          <a:prstGeom prst="rect">
            <a:avLst/>
          </a:prstGeom>
          <a:noFill/>
        </p:spPr>
        <p:txBody>
          <a:bodyPr vert="horz" wrap="square" rtlCol="0">
            <a:spAutoFit/>
          </a:bodyPr>
          <a:lstStyle/>
          <a:p>
            <a:pPr algn="ctr"/>
            <a:r>
              <a:rPr lang="en-US" sz="2400" dirty="0"/>
              <a:t>A Society of Unequal Classes</a:t>
            </a:r>
          </a:p>
          <a:p>
            <a:pPr marL="342900" indent="-342900">
              <a:buFont typeface="Arial" panose="020B0604020202020204" pitchFamily="34" charset="0"/>
              <a:buChar char="•"/>
            </a:pPr>
            <a:r>
              <a:rPr lang="en-US" sz="2400" dirty="0"/>
              <a:t>At the top are </a:t>
            </a:r>
            <a:r>
              <a:rPr lang="en-US" sz="2400" dirty="0" err="1"/>
              <a:t>peninsulares</a:t>
            </a:r>
            <a:r>
              <a:rPr lang="en-US" sz="2400" dirty="0"/>
              <a:t>, people from Spain who run govt. and Church officials</a:t>
            </a:r>
          </a:p>
          <a:p>
            <a:pPr marL="342900" indent="-342900">
              <a:buFont typeface="Arial" panose="020B0604020202020204" pitchFamily="34" charset="0"/>
              <a:buChar char="•"/>
            </a:pPr>
            <a:r>
              <a:rPr lang="en-US" sz="2400" dirty="0"/>
              <a:t>Creoles are American born descendants of Spanish settlers. They own plantations, ranches, and mines</a:t>
            </a:r>
          </a:p>
          <a:p>
            <a:pPr marL="342900" indent="-342900">
              <a:buFont typeface="Arial" panose="020B0604020202020204" pitchFamily="34" charset="0"/>
              <a:buChar char="•"/>
            </a:pPr>
            <a:r>
              <a:rPr lang="en-US" sz="2400" dirty="0"/>
              <a:t>Mestizos are people of Native American and European descent </a:t>
            </a:r>
          </a:p>
          <a:p>
            <a:pPr marL="342900" indent="-342900">
              <a:buFont typeface="Arial" panose="020B0604020202020204" pitchFamily="34" charset="0"/>
              <a:buChar char="•"/>
            </a:pPr>
            <a:r>
              <a:rPr lang="en-US" sz="2400" dirty="0"/>
              <a:t>Mulattoes are African and European descent</a:t>
            </a:r>
          </a:p>
          <a:p>
            <a:pPr marL="342900" indent="-342900">
              <a:buFont typeface="Arial" panose="020B0604020202020204" pitchFamily="34" charset="0"/>
              <a:buChar char="•"/>
            </a:pPr>
            <a:r>
              <a:rPr lang="en-US" sz="2400" dirty="0"/>
              <a:t>Native Americans and Africans form the lowest social class</a:t>
            </a:r>
          </a:p>
          <a:p>
            <a:pPr algn="ctr"/>
            <a:r>
              <a:rPr lang="en-US" sz="2400" dirty="0"/>
              <a:t>Thriving Towns and Cities</a:t>
            </a:r>
          </a:p>
          <a:p>
            <a:pPr marL="342900" indent="-342900">
              <a:buFont typeface="Arial" panose="020B0604020202020204" pitchFamily="34" charset="0"/>
              <a:buChar char="•"/>
            </a:pPr>
            <a:r>
              <a:rPr lang="en-US" sz="2400" dirty="0"/>
              <a:t>Spanish settlers will live in towns and cities</a:t>
            </a:r>
          </a:p>
          <a:p>
            <a:pPr marL="342900" indent="-342900">
              <a:buFont typeface="Arial" panose="020B0604020202020204" pitchFamily="34" charset="0"/>
              <a:buChar char="•"/>
            </a:pPr>
            <a:r>
              <a:rPr lang="en-US" sz="2400" dirty="0"/>
              <a:t>These cities are centers of government, commerce, and European culture. They are also the center of intellectual and cultural life</a:t>
            </a:r>
          </a:p>
          <a:p>
            <a:pPr marL="342900" indent="-342900">
              <a:buFont typeface="Arial" panose="020B0604020202020204" pitchFamily="34" charset="0"/>
              <a:buChar char="•"/>
            </a:pPr>
            <a:r>
              <a:rPr lang="en-US" sz="2400" dirty="0"/>
              <a:t>Mexico City will be the largest Spanish speaking city in the world</a:t>
            </a:r>
          </a:p>
        </p:txBody>
      </p:sp>
    </p:spTree>
    <p:extLst>
      <p:ext uri="{BB962C8B-B14F-4D97-AF65-F5344CB8AC3E}">
        <p14:creationId xmlns:p14="http://schemas.microsoft.com/office/powerpoint/2010/main" val="315227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82153"/>
            <a:ext cx="8603342" cy="461665"/>
          </a:xfrm>
          <a:prstGeom prst="rect">
            <a:avLst/>
          </a:prstGeom>
          <a:noFill/>
        </p:spPr>
        <p:txBody>
          <a:bodyPr vert="horz" wrap="square" rtlCol="0">
            <a:spAutoFit/>
          </a:bodyPr>
          <a:lstStyle/>
          <a:p>
            <a:pPr algn="ctr"/>
            <a:r>
              <a:rPr lang="en-US" sz="2400" b="1" dirty="0">
                <a:solidFill>
                  <a:srgbClr val="0072BC"/>
                </a:solidFill>
              </a:rPr>
              <a:t>Society and Culture in Spanish America</a:t>
            </a:r>
          </a:p>
        </p:txBody>
      </p:sp>
      <p:sp>
        <p:nvSpPr>
          <p:cNvPr id="3" name="TextBox 2"/>
          <p:cNvSpPr txBox="1"/>
          <p:nvPr/>
        </p:nvSpPr>
        <p:spPr>
          <a:xfrm>
            <a:off x="279398" y="643818"/>
            <a:ext cx="8603343" cy="6001643"/>
          </a:xfrm>
          <a:prstGeom prst="rect">
            <a:avLst/>
          </a:prstGeom>
          <a:noFill/>
        </p:spPr>
        <p:txBody>
          <a:bodyPr vert="horz" wrap="square" rtlCol="0">
            <a:spAutoFit/>
          </a:bodyPr>
          <a:lstStyle/>
          <a:p>
            <a:pPr lvl="0" algn="ctr"/>
            <a:r>
              <a:rPr lang="en-US" sz="2400" dirty="0">
                <a:solidFill>
                  <a:prstClr val="black"/>
                </a:solidFill>
              </a:rPr>
              <a:t>Educational Opportunities</a:t>
            </a:r>
          </a:p>
          <a:p>
            <a:pPr marL="342900" lvl="0" indent="-342900">
              <a:buFont typeface="Arial" panose="020B0604020202020204" pitchFamily="34" charset="0"/>
              <a:buChar char="•"/>
            </a:pPr>
            <a:r>
              <a:rPr lang="en-US" sz="2400" dirty="0">
                <a:solidFill>
                  <a:prstClr val="black"/>
                </a:solidFill>
              </a:rPr>
              <a:t>To have educated priests, colleges will be built. The University of Mexico will start in 1551. A dozen colleges will be built before Harvard makes its debut</a:t>
            </a:r>
          </a:p>
          <a:p>
            <a:pPr marL="342900" lvl="0" indent="-342900">
              <a:buFont typeface="Arial" panose="020B0604020202020204" pitchFamily="34" charset="0"/>
              <a:buChar char="•"/>
            </a:pPr>
            <a:r>
              <a:rPr lang="en-US" sz="2400" dirty="0">
                <a:solidFill>
                  <a:prstClr val="black"/>
                </a:solidFill>
              </a:rPr>
              <a:t>Women wanting an education would join a convent like </a:t>
            </a:r>
            <a:r>
              <a:rPr lang="en-US" sz="2400" dirty="0" err="1">
                <a:solidFill>
                  <a:prstClr val="black"/>
                </a:solidFill>
              </a:rPr>
              <a:t>Sor</a:t>
            </a:r>
            <a:r>
              <a:rPr lang="en-US" sz="2400" dirty="0">
                <a:solidFill>
                  <a:prstClr val="black"/>
                </a:solidFill>
              </a:rPr>
              <a:t> Juana Ines de la Cruz who became one of the greatest Spanish poets.</a:t>
            </a:r>
          </a:p>
          <a:p>
            <a:pPr lvl="0" algn="ctr"/>
            <a:r>
              <a:rPr lang="en-US" sz="2400" dirty="0">
                <a:solidFill>
                  <a:prstClr val="black"/>
                </a:solidFill>
              </a:rPr>
              <a:t>A Blending of Cultures</a:t>
            </a:r>
          </a:p>
          <a:p>
            <a:pPr marL="342900" lvl="0" indent="-342900">
              <a:buFont typeface="Arial" panose="020B0604020202020204" pitchFamily="34" charset="0"/>
              <a:buChar char="•"/>
            </a:pPr>
            <a:r>
              <a:rPr lang="en-US" sz="2400" dirty="0">
                <a:solidFill>
                  <a:prstClr val="black"/>
                </a:solidFill>
              </a:rPr>
              <a:t>Spanish settlers will eat native foods, travel how the natives travel, and see native style of building</a:t>
            </a:r>
          </a:p>
          <a:p>
            <a:pPr marL="342900" lvl="0" indent="-342900">
              <a:buFont typeface="Arial" panose="020B0604020202020204" pitchFamily="34" charset="0"/>
              <a:buChar char="•"/>
            </a:pPr>
            <a:r>
              <a:rPr lang="en-US" sz="2400" dirty="0">
                <a:solidFill>
                  <a:prstClr val="black"/>
                </a:solidFill>
              </a:rPr>
              <a:t>Natives will learn about religion and about animals, like the horse, from the Spanish</a:t>
            </a:r>
          </a:p>
          <a:p>
            <a:pPr marL="342900" lvl="0" indent="-342900">
              <a:buFont typeface="Arial" panose="020B0604020202020204" pitchFamily="34" charset="0"/>
              <a:buChar char="•"/>
            </a:pPr>
            <a:r>
              <a:rPr lang="en-US" sz="2400" dirty="0">
                <a:solidFill>
                  <a:prstClr val="black"/>
                </a:solidFill>
              </a:rPr>
              <a:t>Africans will contribute with their cooking style, farming methods, drama, dance, and song</a:t>
            </a:r>
          </a:p>
          <a:p>
            <a:pPr marL="342900" lvl="0" indent="-342900">
              <a:buFont typeface="Arial" panose="020B0604020202020204" pitchFamily="34" charset="0"/>
              <a:buChar char="•"/>
            </a:pPr>
            <a:r>
              <a:rPr lang="en-US" sz="2400" dirty="0">
                <a:solidFill>
                  <a:prstClr val="black"/>
                </a:solidFill>
              </a:rPr>
              <a:t>In Haiti, Cuba, and elsewhere Africans will form new religions that combine African and Christian beliefs</a:t>
            </a:r>
          </a:p>
        </p:txBody>
      </p:sp>
    </p:spTree>
    <p:extLst>
      <p:ext uri="{BB962C8B-B14F-4D97-AF65-F5344CB8AC3E}">
        <p14:creationId xmlns:p14="http://schemas.microsoft.com/office/powerpoint/2010/main" val="116470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dirty="0">
                <a:solidFill>
                  <a:srgbClr val="0072BC"/>
                </a:solidFill>
              </a:rPr>
              <a:t>Key Terms</a:t>
            </a:r>
          </a:p>
        </p:txBody>
      </p:sp>
      <p:sp>
        <p:nvSpPr>
          <p:cNvPr id="5" name="TextBox 4"/>
          <p:cNvSpPr txBox="1"/>
          <p:nvPr/>
        </p:nvSpPr>
        <p:spPr>
          <a:xfrm>
            <a:off x="279400" y="1930402"/>
            <a:ext cx="3430451" cy="4401205"/>
          </a:xfrm>
          <a:prstGeom prst="rect">
            <a:avLst/>
          </a:prstGeom>
          <a:noFill/>
        </p:spPr>
        <p:txBody>
          <a:bodyPr vert="horz" wrap="square" rtlCol="0">
            <a:spAutoFit/>
          </a:bodyPr>
          <a:lstStyle/>
          <a:p>
            <a:pPr marL="342900" indent="-342900">
              <a:buChar char="•"/>
            </a:pPr>
            <a:r>
              <a:rPr lang="en-US" sz="2800" dirty="0" err="1"/>
              <a:t>Taíno</a:t>
            </a:r>
            <a:endParaRPr lang="en-US" sz="2800" dirty="0"/>
          </a:p>
          <a:p>
            <a:pPr marL="342900" indent="-342900">
              <a:buChar char="•"/>
            </a:pPr>
            <a:r>
              <a:rPr lang="en-US" sz="2800" dirty="0"/>
              <a:t>conquistadors</a:t>
            </a:r>
          </a:p>
          <a:p>
            <a:pPr marL="342900" indent="-342900">
              <a:buChar char="•"/>
            </a:pPr>
            <a:r>
              <a:rPr lang="en-US" sz="2800" dirty="0"/>
              <a:t>immunity,</a:t>
            </a:r>
          </a:p>
          <a:p>
            <a:pPr marL="342900" indent="-342900">
              <a:buChar char="•"/>
            </a:pPr>
            <a:r>
              <a:rPr lang="en-US" sz="2800" dirty="0" err="1"/>
              <a:t>Hernán</a:t>
            </a:r>
            <a:r>
              <a:rPr lang="en-US" sz="2800" dirty="0"/>
              <a:t> Cortés.</a:t>
            </a:r>
          </a:p>
          <a:p>
            <a:pPr marL="342900" indent="-342900">
              <a:buChar char="•"/>
            </a:pPr>
            <a:r>
              <a:rPr lang="en-US" sz="2800" dirty="0" err="1"/>
              <a:t>Tenochtitlán</a:t>
            </a:r>
            <a:endParaRPr lang="en-US" sz="2800" dirty="0"/>
          </a:p>
          <a:p>
            <a:pPr marL="342900" indent="-342900">
              <a:buChar char="•"/>
            </a:pPr>
            <a:r>
              <a:rPr lang="en-US" sz="2800" dirty="0" err="1"/>
              <a:t>Malinche</a:t>
            </a:r>
            <a:endParaRPr lang="en-US" sz="2800" dirty="0"/>
          </a:p>
          <a:p>
            <a:pPr marL="342900" indent="-342900">
              <a:buChar char="•"/>
            </a:pPr>
            <a:r>
              <a:rPr lang="en-US" sz="2800" dirty="0"/>
              <a:t>alliances</a:t>
            </a:r>
          </a:p>
          <a:p>
            <a:pPr marL="342900" indent="-342900">
              <a:buChar char="•"/>
            </a:pPr>
            <a:r>
              <a:rPr lang="en-US" sz="2800" dirty="0" err="1"/>
              <a:t>Moctezuma</a:t>
            </a:r>
            <a:endParaRPr lang="en-US" sz="2800" dirty="0"/>
          </a:p>
          <a:p>
            <a:pPr marL="342900" indent="-342900">
              <a:buChar char="•"/>
            </a:pPr>
            <a:r>
              <a:rPr lang="en-US" sz="2800" dirty="0"/>
              <a:t>Francisco Pizarro</a:t>
            </a:r>
          </a:p>
          <a:p>
            <a:pPr marL="342900" indent="-342900">
              <a:buChar char="•"/>
            </a:pPr>
            <a:r>
              <a:rPr lang="en-US" sz="2800" dirty="0"/>
              <a:t>civil war.</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3 </a:t>
            </a:r>
            <a:r>
              <a:rPr lang="en-US" sz="2400" dirty="0"/>
              <a:t>European Conquests in the Americas </a:t>
            </a:r>
          </a:p>
        </p:txBody>
      </p:sp>
      <p:sp>
        <p:nvSpPr>
          <p:cNvPr id="7" name="TextBox 6"/>
          <p:cNvSpPr txBox="1"/>
          <p:nvPr/>
        </p:nvSpPr>
        <p:spPr>
          <a:xfrm>
            <a:off x="4615543" y="1846217"/>
            <a:ext cx="3892731" cy="4401205"/>
          </a:xfrm>
          <a:prstGeom prst="rect">
            <a:avLst/>
          </a:prstGeom>
          <a:noFill/>
        </p:spPr>
        <p:txBody>
          <a:bodyPr wrap="square" rtlCol="0">
            <a:spAutoFit/>
          </a:bodyPr>
          <a:lstStyle/>
          <a:p>
            <a:pPr marL="342900" lvl="0" indent="-342900">
              <a:buFontTx/>
              <a:buChar char="•"/>
            </a:pPr>
            <a:r>
              <a:rPr lang="en-US" sz="2800" dirty="0">
                <a:solidFill>
                  <a:prstClr val="black"/>
                </a:solidFill>
              </a:rPr>
              <a:t>privateers,</a:t>
            </a:r>
          </a:p>
          <a:p>
            <a:pPr marL="342900" lvl="0" indent="-342900">
              <a:buFontTx/>
              <a:buChar char="•"/>
            </a:pPr>
            <a:r>
              <a:rPr lang="en-US" sz="2800" dirty="0">
                <a:solidFill>
                  <a:prstClr val="black"/>
                </a:solidFill>
              </a:rPr>
              <a:t>viceroys,</a:t>
            </a:r>
          </a:p>
          <a:p>
            <a:pPr marL="342900" lvl="0" indent="-342900">
              <a:buFontTx/>
              <a:buChar char="•"/>
            </a:pPr>
            <a:r>
              <a:rPr lang="en-US" sz="2800" dirty="0" err="1">
                <a:solidFill>
                  <a:prstClr val="black"/>
                </a:solidFill>
              </a:rPr>
              <a:t>encomiendas</a:t>
            </a:r>
            <a:endParaRPr lang="en-US" sz="2800" dirty="0">
              <a:solidFill>
                <a:prstClr val="black"/>
              </a:solidFill>
            </a:endParaRPr>
          </a:p>
          <a:p>
            <a:pPr marL="342900" lvl="0" indent="-342900">
              <a:buFontTx/>
              <a:buChar char="•"/>
            </a:pPr>
            <a:r>
              <a:rPr lang="en-US" sz="2800" dirty="0" err="1">
                <a:solidFill>
                  <a:prstClr val="black"/>
                </a:solidFill>
              </a:rPr>
              <a:t>Bartolomé</a:t>
            </a:r>
            <a:r>
              <a:rPr lang="en-US" sz="2800" dirty="0">
                <a:solidFill>
                  <a:prstClr val="black"/>
                </a:solidFill>
              </a:rPr>
              <a:t> de Las Casas</a:t>
            </a:r>
          </a:p>
          <a:p>
            <a:pPr marL="342900" lvl="0" indent="-342900">
              <a:buFontTx/>
              <a:buChar char="•"/>
            </a:pPr>
            <a:r>
              <a:rPr lang="en-US" sz="2800" dirty="0">
                <a:solidFill>
                  <a:prstClr val="black"/>
                </a:solidFill>
              </a:rPr>
              <a:t>peons,</a:t>
            </a:r>
          </a:p>
          <a:p>
            <a:pPr marL="342900" lvl="0" indent="-342900">
              <a:buFontTx/>
              <a:buChar char="•"/>
            </a:pPr>
            <a:r>
              <a:rPr lang="en-US" sz="2800" dirty="0" err="1">
                <a:solidFill>
                  <a:prstClr val="black"/>
                </a:solidFill>
              </a:rPr>
              <a:t>peninsulares</a:t>
            </a:r>
            <a:endParaRPr lang="en-US" sz="2800" dirty="0">
              <a:solidFill>
                <a:prstClr val="black"/>
              </a:solidFill>
            </a:endParaRPr>
          </a:p>
          <a:p>
            <a:pPr marL="342900" lvl="0" indent="-342900">
              <a:buFontTx/>
              <a:buChar char="•"/>
            </a:pPr>
            <a:r>
              <a:rPr lang="en-US" sz="2800" dirty="0">
                <a:solidFill>
                  <a:prstClr val="black"/>
                </a:solidFill>
              </a:rPr>
              <a:t>creoles,</a:t>
            </a:r>
          </a:p>
          <a:p>
            <a:pPr marL="342900" lvl="0" indent="-342900">
              <a:buFontTx/>
              <a:buChar char="•"/>
            </a:pPr>
            <a:r>
              <a:rPr lang="en-US" sz="2800" dirty="0">
                <a:solidFill>
                  <a:prstClr val="black"/>
                </a:solidFill>
              </a:rPr>
              <a:t>mestizos,</a:t>
            </a:r>
          </a:p>
          <a:p>
            <a:pPr marL="342900" lvl="0" indent="-342900">
              <a:buFontTx/>
              <a:buChar char="•"/>
            </a:pPr>
            <a:r>
              <a:rPr lang="en-US" sz="2800" dirty="0">
                <a:solidFill>
                  <a:prstClr val="black"/>
                </a:solidFill>
              </a:rPr>
              <a:t>mulattoes,</a:t>
            </a:r>
          </a:p>
        </p:txBody>
      </p:sp>
    </p:spTree>
    <p:extLst>
      <p:ext uri="{BB962C8B-B14F-4D97-AF65-F5344CB8AC3E}">
        <p14:creationId xmlns:p14="http://schemas.microsoft.com/office/powerpoint/2010/main" val="306994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Society and Culture in Spanish America</a:t>
            </a:r>
          </a:p>
        </p:txBody>
      </p:sp>
      <p:pic>
        <p:nvPicPr>
          <p:cNvPr id="3" name="Picture 2" descr="HSWH_SC_L03_R116009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1242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This Mexican painting from the 1700s shows a Spanish man with his Native American wife and their mestizo child, who is trying on a new pair of shoes.</a:t>
            </a:r>
          </a:p>
        </p:txBody>
      </p:sp>
    </p:spTree>
    <p:extLst>
      <p:ext uri="{BB962C8B-B14F-4D97-AF65-F5344CB8AC3E}">
        <p14:creationId xmlns:p14="http://schemas.microsoft.com/office/powerpoint/2010/main" val="174262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8" y="330200"/>
            <a:ext cx="8699863" cy="461665"/>
          </a:xfrm>
          <a:prstGeom prst="rect">
            <a:avLst/>
          </a:prstGeom>
          <a:noFill/>
        </p:spPr>
        <p:txBody>
          <a:bodyPr vert="horz" wrap="square" rtlCol="0">
            <a:spAutoFit/>
          </a:bodyPr>
          <a:lstStyle/>
          <a:p>
            <a:pPr algn="ctr"/>
            <a:r>
              <a:rPr lang="en-US" sz="2400" b="1" dirty="0">
                <a:solidFill>
                  <a:srgbClr val="0072BC"/>
                </a:solidFill>
              </a:rPr>
              <a:t>The Impact of Spanish Colonization</a:t>
            </a:r>
          </a:p>
        </p:txBody>
      </p:sp>
      <p:sp>
        <p:nvSpPr>
          <p:cNvPr id="3" name="TextBox 2"/>
          <p:cNvSpPr txBox="1"/>
          <p:nvPr/>
        </p:nvSpPr>
        <p:spPr>
          <a:xfrm>
            <a:off x="279397" y="1045001"/>
            <a:ext cx="8699863" cy="3416320"/>
          </a:xfrm>
          <a:prstGeom prst="rect">
            <a:avLst/>
          </a:prstGeom>
          <a:noFill/>
        </p:spPr>
        <p:txBody>
          <a:bodyPr vert="horz" wrap="square" rtlCol="0">
            <a:spAutoFit/>
          </a:bodyPr>
          <a:lstStyle/>
          <a:p>
            <a:pPr algn="ctr"/>
            <a:r>
              <a:rPr lang="en-US" sz="2400" dirty="0"/>
              <a:t>Spain Wins Wealth and Power</a:t>
            </a:r>
          </a:p>
          <a:p>
            <a:pPr marL="342900" indent="-342900">
              <a:buFont typeface="Arial" panose="020B0604020202020204" pitchFamily="34" charset="0"/>
              <a:buChar char="•"/>
            </a:pPr>
            <a:r>
              <a:rPr lang="en-US" sz="2400" dirty="0"/>
              <a:t>Spain will become the most powerful European Nation in the 1500’s because of all the gold and silver found in the Americas</a:t>
            </a:r>
          </a:p>
          <a:p>
            <a:pPr algn="ctr"/>
            <a:r>
              <a:rPr lang="en-US" sz="2400" dirty="0"/>
              <a:t>Native American Suffering and Resistance</a:t>
            </a:r>
          </a:p>
          <a:p>
            <a:pPr marL="342900" indent="-342900">
              <a:buFont typeface="Arial" panose="020B0604020202020204" pitchFamily="34" charset="0"/>
              <a:buChar char="•"/>
            </a:pPr>
            <a:r>
              <a:rPr lang="en-US" sz="2400" dirty="0"/>
              <a:t>Many Native Americans will suffer and die because of European conquest</a:t>
            </a:r>
          </a:p>
          <a:p>
            <a:pPr marL="342900" indent="-342900">
              <a:buFont typeface="Arial" panose="020B0604020202020204" pitchFamily="34" charset="0"/>
              <a:buChar char="•"/>
            </a:pPr>
            <a:r>
              <a:rPr lang="en-US" sz="2400" dirty="0"/>
              <a:t>Still others will resist like the Mayans and Incas</a:t>
            </a:r>
          </a:p>
          <a:p>
            <a:pPr marL="342900" indent="-342900">
              <a:buFont typeface="Arial" panose="020B0604020202020204" pitchFamily="34" charset="0"/>
              <a:buChar char="•"/>
            </a:pPr>
            <a:r>
              <a:rPr lang="en-US" sz="2400" dirty="0"/>
              <a:t>Others will resist by preserving their culture, languages, religious traditions, and skills. </a:t>
            </a:r>
          </a:p>
        </p:txBody>
      </p:sp>
    </p:spTree>
    <p:extLst>
      <p:ext uri="{BB962C8B-B14F-4D97-AF65-F5344CB8AC3E}">
        <p14:creationId xmlns:p14="http://schemas.microsoft.com/office/powerpoint/2010/main" val="231322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Impact of Spanish Colonization</a:t>
            </a:r>
          </a:p>
        </p:txBody>
      </p:sp>
      <p:pic>
        <p:nvPicPr>
          <p:cNvPr id="3" name="Picture 2" descr="HSWH_SC_L03_T0060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Graphs What is the estimated population decline between 1519 and 1540? How does it compare with the population change between 1540 and 1580? Why?</a:t>
            </a:r>
          </a:p>
        </p:txBody>
      </p:sp>
    </p:spTree>
    <p:extLst>
      <p:ext uri="{BB962C8B-B14F-4D97-AF65-F5344CB8AC3E}">
        <p14:creationId xmlns:p14="http://schemas.microsoft.com/office/powerpoint/2010/main" val="257370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Impact of Spanish Colonization</a:t>
            </a:r>
          </a:p>
        </p:txBody>
      </p:sp>
      <p:pic>
        <p:nvPicPr>
          <p:cNvPr id="3" name="Picture 2" descr="HSWH_SC_L03_R116010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These Guatemalan Native American women wear brightly colored handwoven clothes, helping to preserve their culture’s traditions.</a:t>
            </a:r>
          </a:p>
        </p:txBody>
      </p:sp>
    </p:spTree>
    <p:extLst>
      <p:ext uri="{BB962C8B-B14F-4D97-AF65-F5344CB8AC3E}">
        <p14:creationId xmlns:p14="http://schemas.microsoft.com/office/powerpoint/2010/main" val="149460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First Encounters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When the Spanish first encountered Native Americans, they</a:t>
            </a:r>
          </a:p>
          <a:p>
            <a:endParaRPr lang="en-US" sz="1600"/>
          </a:p>
          <a:p>
            <a:r>
              <a:rPr lang="en-US" sz="1600"/>
              <a:t>A.  set up trade colonies.</a:t>
            </a:r>
          </a:p>
          <a:p>
            <a:r>
              <a:rPr lang="en-US" sz="1600"/>
              <a:t>B.  unknowingly exposed them to new diseases.</a:t>
            </a:r>
          </a:p>
          <a:p>
            <a:r>
              <a:rPr lang="en-US" sz="1600"/>
              <a:t>C.  established a treaty to maintain peace.</a:t>
            </a:r>
          </a:p>
          <a:p>
            <a:r>
              <a:rPr lang="en-US" sz="1600"/>
              <a:t>D.  initiated a civil war among Native American groups.</a:t>
            </a:r>
          </a:p>
        </p:txBody>
      </p:sp>
    </p:spTree>
    <p:extLst>
      <p:ext uri="{BB962C8B-B14F-4D97-AF65-F5344CB8AC3E}">
        <p14:creationId xmlns:p14="http://schemas.microsoft.com/office/powerpoint/2010/main" val="320737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Cortés Conquers the Aztecs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Why did Cortés want to conquer the Aztecs?</a:t>
            </a:r>
          </a:p>
          <a:p>
            <a:endParaRPr lang="en-US" sz="1600"/>
          </a:p>
          <a:p>
            <a:r>
              <a:rPr lang="en-US" sz="1600"/>
              <a:t>A.  The Aztecs had attacked Spanish merchants.</a:t>
            </a:r>
          </a:p>
          <a:p>
            <a:r>
              <a:rPr lang="en-US" sz="1600"/>
              <a:t>B.  He wanted to bring enslaved Aztecs to Spain.</a:t>
            </a:r>
          </a:p>
          <a:p>
            <a:r>
              <a:rPr lang="en-US" sz="1600"/>
              <a:t>C.  He wanted Aztec land and riches.</a:t>
            </a:r>
          </a:p>
          <a:p>
            <a:r>
              <a:rPr lang="en-US" sz="1600"/>
              <a:t>D.  He needed more soldiers for his army.</a:t>
            </a:r>
          </a:p>
        </p:txBody>
      </p:sp>
    </p:spTree>
    <p:extLst>
      <p:ext uri="{BB962C8B-B14F-4D97-AF65-F5344CB8AC3E}">
        <p14:creationId xmlns:p14="http://schemas.microsoft.com/office/powerpoint/2010/main" val="902265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Incan Empire and Beyond</a:t>
            </a: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a:t>Which factors aided the Spanish conquest of the Incas?</a:t>
            </a:r>
          </a:p>
          <a:p>
            <a:endParaRPr lang="en-US" sz="1600"/>
          </a:p>
          <a:p>
            <a:r>
              <a:rPr lang="en-US" sz="1600"/>
              <a:t>A.  European weapons and Indian allies</a:t>
            </a:r>
          </a:p>
          <a:p>
            <a:r>
              <a:rPr lang="en-US" sz="1600"/>
              <a:t>B.  Peruvian geography and continuing famine</a:t>
            </a:r>
          </a:p>
          <a:p>
            <a:r>
              <a:rPr lang="en-US" sz="1600"/>
              <a:t>C.  Inca poverty and disunity</a:t>
            </a:r>
          </a:p>
          <a:p>
            <a:r>
              <a:rPr lang="en-US" sz="1600"/>
              <a:t>D.  Larger number of soldiers and guns in Spain’s army and Atahualpa’s ransom and conversion to Christianity</a:t>
            </a:r>
          </a:p>
        </p:txBody>
      </p:sp>
    </p:spTree>
    <p:extLst>
      <p:ext uri="{BB962C8B-B14F-4D97-AF65-F5344CB8AC3E}">
        <p14:creationId xmlns:p14="http://schemas.microsoft.com/office/powerpoint/2010/main" val="2975342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Governing the Spanish Empire</a:t>
            </a:r>
          </a:p>
        </p:txBody>
      </p:sp>
      <p:sp>
        <p:nvSpPr>
          <p:cNvPr id="3" name="TextBox 2"/>
          <p:cNvSpPr txBox="1"/>
          <p:nvPr/>
        </p:nvSpPr>
        <p:spPr>
          <a:xfrm>
            <a:off x="279400" y="1460500"/>
            <a:ext cx="7620000" cy="2554545"/>
          </a:xfrm>
          <a:prstGeom prst="rect">
            <a:avLst/>
          </a:prstGeom>
          <a:noFill/>
        </p:spPr>
        <p:txBody>
          <a:bodyPr vert="horz" rtlCol="0">
            <a:spAutoFit/>
          </a:bodyPr>
          <a:lstStyle/>
          <a:p>
            <a:r>
              <a:rPr lang="en-US" sz="1600"/>
              <a:t>What was the encomienda system?</a:t>
            </a:r>
          </a:p>
          <a:p>
            <a:endParaRPr lang="en-US" sz="1600"/>
          </a:p>
          <a:p>
            <a:r>
              <a:rPr lang="en-US" sz="1600"/>
              <a:t>A.  a system in which Spanish monarchs shared with Native Americans the right to demand labor from peons and Africans</a:t>
            </a:r>
          </a:p>
          <a:p>
            <a:r>
              <a:rPr lang="en-US" sz="1600"/>
              <a:t>B.  a system in which the Spanish conquistadors granted Native Americans the right to demand labor from peons</a:t>
            </a:r>
          </a:p>
          <a:p>
            <a:r>
              <a:rPr lang="en-US" sz="1600"/>
              <a:t>C.  a system in which the Spanish monarchs granted the conquistadors the right to demand labor from Native Americans</a:t>
            </a:r>
          </a:p>
          <a:p>
            <a:r>
              <a:rPr lang="en-US" sz="1600"/>
              <a:t>D.  a system in which the Spanish settlers granted the conquistadors the right to demand labor from Native Americans</a:t>
            </a:r>
          </a:p>
        </p:txBody>
      </p:sp>
    </p:spTree>
    <p:extLst>
      <p:ext uri="{BB962C8B-B14F-4D97-AF65-F5344CB8AC3E}">
        <p14:creationId xmlns:p14="http://schemas.microsoft.com/office/powerpoint/2010/main" val="2243722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Society and Culture in Spanish America</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Which statement best describes Spanish colonial society?</a:t>
            </a:r>
          </a:p>
          <a:p>
            <a:endParaRPr lang="en-US" sz="1600"/>
          </a:p>
          <a:p>
            <a:r>
              <a:rPr lang="en-US" sz="1600"/>
              <a:t>A.  Except for Native Americans, all people were equal.</a:t>
            </a:r>
          </a:p>
          <a:p>
            <a:r>
              <a:rPr lang="en-US" sz="1600"/>
              <a:t>B.  Social rank was based on a person’s ethnic background.</a:t>
            </a:r>
          </a:p>
          <a:p>
            <a:r>
              <a:rPr lang="en-US" sz="1600"/>
              <a:t>C.  Social rank was based on wealth and education.</a:t>
            </a:r>
          </a:p>
          <a:p>
            <a:r>
              <a:rPr lang="en-US" sz="1600"/>
              <a:t>D.  Poor Spanish immigrants were the lowest class.</a:t>
            </a:r>
          </a:p>
        </p:txBody>
      </p:sp>
    </p:spTree>
    <p:extLst>
      <p:ext uri="{BB962C8B-B14F-4D97-AF65-F5344CB8AC3E}">
        <p14:creationId xmlns:p14="http://schemas.microsoft.com/office/powerpoint/2010/main" val="90819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Impact of Spanish Colonization</a:t>
            </a: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a:t>What was one of the impacts of Spanish colonization on Native Americans?</a:t>
            </a:r>
          </a:p>
          <a:p>
            <a:endParaRPr lang="en-US" sz="1600"/>
          </a:p>
          <a:p>
            <a:r>
              <a:rPr lang="en-US" sz="1600"/>
              <a:t>A.  The Maya and the Incas, realizing victory was impossible, surrendered and never again fought against the Spanish.</a:t>
            </a:r>
          </a:p>
          <a:p>
            <a:r>
              <a:rPr lang="en-US" sz="1600"/>
              <a:t>B.  Native Americans lost most parts of their culture.</a:t>
            </a:r>
          </a:p>
          <a:p>
            <a:r>
              <a:rPr lang="en-US" sz="1600"/>
              <a:t>C.  Tens of thousands of Native Americans died from disease, war, and forced labor.</a:t>
            </a:r>
          </a:p>
          <a:p>
            <a:r>
              <a:rPr lang="en-US" sz="1600"/>
              <a:t>D.  Native American culture became the dominant aspect of Latin American culture.</a:t>
            </a:r>
          </a:p>
        </p:txBody>
      </p:sp>
    </p:spTree>
    <p:extLst>
      <p:ext uri="{BB962C8B-B14F-4D97-AF65-F5344CB8AC3E}">
        <p14:creationId xmlns:p14="http://schemas.microsoft.com/office/powerpoint/2010/main" val="32485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655594" cy="3416320"/>
          </a:xfrm>
          <a:prstGeom prst="rect">
            <a:avLst/>
          </a:prstGeom>
          <a:noFill/>
        </p:spPr>
        <p:txBody>
          <a:bodyPr vert="horz" wrap="square" rtlCol="0">
            <a:spAutoFit/>
          </a:bodyPr>
          <a:lstStyle/>
          <a:p>
            <a:pPr marL="342900" indent="-342900">
              <a:buChar char="•"/>
            </a:pPr>
            <a:r>
              <a:rPr lang="en-US" sz="2400" dirty="0"/>
              <a:t>Analyze the results of the first encounters between the Spanish and Native Americans.</a:t>
            </a:r>
          </a:p>
          <a:p>
            <a:pPr marL="342900" indent="-342900">
              <a:buChar char="•"/>
            </a:pPr>
            <a:r>
              <a:rPr lang="en-US" sz="2400" dirty="0"/>
              <a:t>Explain how the Aztec and Inca empires were impacted by Spanish conquistadors and European colonization.</a:t>
            </a:r>
          </a:p>
          <a:p>
            <a:pPr marL="342900" indent="-342900">
              <a:buChar char="•"/>
            </a:pPr>
            <a:r>
              <a:rPr lang="en-US" sz="2400" dirty="0"/>
              <a:t>Describe how Portugal and other European nations challenged Spanish power.</a:t>
            </a:r>
          </a:p>
          <a:p>
            <a:pPr marL="342900" indent="-342900">
              <a:buChar char="•"/>
            </a:pPr>
            <a:r>
              <a:rPr lang="en-US" sz="2400" dirty="0"/>
              <a:t>Analyze the major features of Spanish colonial government, society and culture.</a:t>
            </a:r>
          </a:p>
          <a:p>
            <a:pPr marL="342900" indent="-342900">
              <a:buChar char="•"/>
            </a:pPr>
            <a:r>
              <a:rPr lang="en-US" sz="2400" dirty="0"/>
              <a:t>Describe the impact of Spanish colonization of the Americas.</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3 </a:t>
            </a:r>
            <a:r>
              <a:rPr lang="en-US" sz="2400" dirty="0"/>
              <a:t>European Conquests in the Americas </a:t>
            </a:r>
          </a:p>
        </p:txBody>
      </p:sp>
    </p:spTree>
    <p:extLst>
      <p:ext uri="{BB962C8B-B14F-4D97-AF65-F5344CB8AC3E}">
        <p14:creationId xmlns:p14="http://schemas.microsoft.com/office/powerpoint/2010/main" val="318935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3335"/>
            <a:ext cx="8629469" cy="461665"/>
          </a:xfrm>
          <a:prstGeom prst="rect">
            <a:avLst/>
          </a:prstGeom>
          <a:noFill/>
        </p:spPr>
        <p:txBody>
          <a:bodyPr vert="horz" wrap="square" rtlCol="0">
            <a:spAutoFit/>
          </a:bodyPr>
          <a:lstStyle/>
          <a:p>
            <a:pPr algn="ctr"/>
            <a:r>
              <a:rPr lang="en-US" sz="2400" b="1" dirty="0">
                <a:solidFill>
                  <a:srgbClr val="0072BC"/>
                </a:solidFill>
              </a:rPr>
              <a:t>First Encounters</a:t>
            </a:r>
          </a:p>
        </p:txBody>
      </p:sp>
      <p:sp>
        <p:nvSpPr>
          <p:cNvPr id="3" name="TextBox 2"/>
          <p:cNvSpPr txBox="1"/>
          <p:nvPr/>
        </p:nvSpPr>
        <p:spPr>
          <a:xfrm>
            <a:off x="279399" y="877025"/>
            <a:ext cx="8629468" cy="4893647"/>
          </a:xfrm>
          <a:prstGeom prst="rect">
            <a:avLst/>
          </a:prstGeom>
          <a:noFill/>
        </p:spPr>
        <p:txBody>
          <a:bodyPr vert="horz" wrap="square" rtlCol="0">
            <a:spAutoFit/>
          </a:bodyPr>
          <a:lstStyle/>
          <a:p>
            <a:pPr algn="ctr"/>
            <a:r>
              <a:rPr lang="en-US" sz="2400" dirty="0"/>
              <a:t>The </a:t>
            </a:r>
            <a:r>
              <a:rPr lang="en-US" sz="2400" dirty="0" err="1"/>
              <a:t>Taínos</a:t>
            </a:r>
            <a:r>
              <a:rPr lang="en-US" sz="2400" dirty="0"/>
              <a:t> Meet Columbus</a:t>
            </a:r>
          </a:p>
          <a:p>
            <a:pPr marL="342900" indent="-342900">
              <a:buFont typeface="Arial" panose="020B0604020202020204" pitchFamily="34" charset="0"/>
              <a:buChar char="•"/>
            </a:pPr>
            <a:r>
              <a:rPr lang="en-US" sz="2400" dirty="0"/>
              <a:t>At first the </a:t>
            </a:r>
            <a:r>
              <a:rPr lang="en-US" sz="2400" dirty="0" err="1"/>
              <a:t>Tainos</a:t>
            </a:r>
            <a:r>
              <a:rPr lang="en-US" sz="2400" dirty="0"/>
              <a:t> were very friendly, but Columbus and his men took their gold, took some back to Spain forcibly, and forced them to find more gold</a:t>
            </a:r>
          </a:p>
          <a:p>
            <a:pPr marL="342900" indent="-342900">
              <a:buFont typeface="Arial" panose="020B0604020202020204" pitchFamily="34" charset="0"/>
              <a:buChar char="•"/>
            </a:pPr>
            <a:r>
              <a:rPr lang="en-US" sz="2400" dirty="0"/>
              <a:t>A wave of conquistadors from Spain will do the same in other Caribbean Islands, including forcing them to convert</a:t>
            </a:r>
          </a:p>
          <a:p>
            <a:pPr algn="ctr"/>
            <a:r>
              <a:rPr lang="en-US" sz="2400" dirty="0"/>
              <a:t>Guns, Horses, and Disease</a:t>
            </a:r>
          </a:p>
          <a:p>
            <a:pPr marL="342900" indent="-342900">
              <a:buFont typeface="Arial" panose="020B0604020202020204" pitchFamily="34" charset="0"/>
              <a:buChar char="•"/>
            </a:pPr>
            <a:r>
              <a:rPr lang="en-US" sz="2400" dirty="0"/>
              <a:t>The Spaniards are going to have many advantages over the Native Americans</a:t>
            </a:r>
          </a:p>
          <a:p>
            <a:pPr marL="342900" indent="-342900">
              <a:buFont typeface="Arial" panose="020B0604020202020204" pitchFamily="34" charset="0"/>
              <a:buChar char="•"/>
            </a:pPr>
            <a:r>
              <a:rPr lang="en-US" sz="2400" dirty="0"/>
              <a:t>Bows and arrows are no match for guns</a:t>
            </a:r>
          </a:p>
          <a:p>
            <a:pPr marL="342900" indent="-342900">
              <a:buFont typeface="Arial" panose="020B0604020202020204" pitchFamily="34" charset="0"/>
              <a:buChar char="•"/>
            </a:pPr>
            <a:r>
              <a:rPr lang="en-US" sz="2400" dirty="0"/>
              <a:t>They have never seen horses before and are afraid</a:t>
            </a:r>
          </a:p>
          <a:p>
            <a:pPr marL="342900" indent="-342900">
              <a:buFont typeface="Arial" panose="020B0604020202020204" pitchFamily="34" charset="0"/>
              <a:buChar char="•"/>
            </a:pPr>
            <a:r>
              <a:rPr lang="en-US" sz="2400" dirty="0"/>
              <a:t>They have no immunities to smallpox, measles, and influenza</a:t>
            </a:r>
          </a:p>
          <a:p>
            <a:pPr marL="342900" indent="-342900">
              <a:buFont typeface="Arial" panose="020B0604020202020204" pitchFamily="34" charset="0"/>
              <a:buChar char="•"/>
            </a:pPr>
            <a:r>
              <a:rPr lang="en-US" sz="2400" dirty="0"/>
              <a:t>90% of the population will die to these disease in the 1500’s</a:t>
            </a:r>
          </a:p>
        </p:txBody>
      </p:sp>
    </p:spTree>
    <p:extLst>
      <p:ext uri="{BB962C8B-B14F-4D97-AF65-F5344CB8AC3E}">
        <p14:creationId xmlns:p14="http://schemas.microsoft.com/office/powerpoint/2010/main" val="38296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First Encounters</a:t>
            </a:r>
          </a:p>
        </p:txBody>
      </p:sp>
      <p:pic>
        <p:nvPicPr>
          <p:cNvPr id="3" name="Picture 2" descr="HSWH_SC_L03_R1158450_FUL.png"/>
          <p:cNvPicPr>
            <a:picLocks/>
          </p:cNvPicPr>
          <p:nvPr/>
        </p:nvPicPr>
        <p:blipFill>
          <a:blip r:embed="rId2">
            <a:extLst>
              <a:ext uri="{28A0092B-C50C-407E-A947-70E740481C1C}">
                <a14:useLocalDpi xmlns:a14="http://schemas.microsoft.com/office/drawing/2010/main" val="0"/>
              </a:ext>
            </a:extLst>
          </a:blip>
          <a:stretch>
            <a:fillRect/>
          </a:stretch>
        </p:blipFill>
        <p:spPr>
          <a:xfrm>
            <a:off x="0" y="-464598"/>
            <a:ext cx="19431000" cy="98171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First Tribute to Columbus (1892) by Spanish artist José Garnelo y Alda represents the first meeting with the Taíno. Hypothesize Do you think the encounter actually appeared like this? Why or why not?</a:t>
            </a:r>
          </a:p>
        </p:txBody>
      </p:sp>
    </p:spTree>
    <p:extLst>
      <p:ext uri="{BB962C8B-B14F-4D97-AF65-F5344CB8AC3E}">
        <p14:creationId xmlns:p14="http://schemas.microsoft.com/office/powerpoint/2010/main" val="206019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022" y="251822"/>
            <a:ext cx="8681720" cy="461665"/>
          </a:xfrm>
          <a:prstGeom prst="rect">
            <a:avLst/>
          </a:prstGeom>
          <a:noFill/>
        </p:spPr>
        <p:txBody>
          <a:bodyPr vert="horz" wrap="square" rtlCol="0">
            <a:spAutoFit/>
          </a:bodyPr>
          <a:lstStyle/>
          <a:p>
            <a:pPr algn="ctr"/>
            <a:r>
              <a:rPr lang="en-US" sz="2400" b="1" dirty="0">
                <a:solidFill>
                  <a:srgbClr val="0072BC"/>
                </a:solidFill>
              </a:rPr>
              <a:t>Cortés Conquers the Aztecs</a:t>
            </a:r>
          </a:p>
        </p:txBody>
      </p:sp>
      <p:sp>
        <p:nvSpPr>
          <p:cNvPr id="3" name="TextBox 2"/>
          <p:cNvSpPr txBox="1"/>
          <p:nvPr/>
        </p:nvSpPr>
        <p:spPr>
          <a:xfrm>
            <a:off x="201022" y="937985"/>
            <a:ext cx="8681720" cy="5632311"/>
          </a:xfrm>
          <a:prstGeom prst="rect">
            <a:avLst/>
          </a:prstGeom>
          <a:noFill/>
        </p:spPr>
        <p:txBody>
          <a:bodyPr vert="horz" wrap="square" rtlCol="0">
            <a:spAutoFit/>
          </a:bodyPr>
          <a:lstStyle/>
          <a:p>
            <a:pPr algn="ctr"/>
            <a:r>
              <a:rPr lang="en-US" sz="2400" dirty="0"/>
              <a:t>Cortés Arrives in Mexico</a:t>
            </a:r>
          </a:p>
          <a:p>
            <a:pPr marL="342900" indent="-342900">
              <a:buFont typeface="Arial" panose="020B0604020202020204" pitchFamily="34" charset="0"/>
              <a:buChar char="•"/>
            </a:pPr>
            <a:r>
              <a:rPr lang="en-US" sz="2400" dirty="0"/>
              <a:t>Hernan Cortes hears about Mexico and decides he wants to go invade. In 1519 he heads over with 600 men, 16 horses, and a few cannon</a:t>
            </a:r>
          </a:p>
          <a:p>
            <a:pPr marL="342900" indent="-342900">
              <a:buFont typeface="Arial" panose="020B0604020202020204" pitchFamily="34" charset="0"/>
              <a:buChar char="•"/>
            </a:pPr>
            <a:r>
              <a:rPr lang="en-US" sz="2400" dirty="0" err="1"/>
              <a:t>Malinche</a:t>
            </a:r>
            <a:r>
              <a:rPr lang="en-US" sz="2400" dirty="0"/>
              <a:t>, a young woman, joins Cortez and advises him to make alliances with other tribes to fight the Aztecs </a:t>
            </a:r>
          </a:p>
          <a:p>
            <a:pPr algn="ctr"/>
            <a:r>
              <a:rPr lang="en-US" sz="2400" dirty="0"/>
              <a:t>Moctezuma’s Dilemma</a:t>
            </a:r>
          </a:p>
          <a:p>
            <a:pPr marL="342900" indent="-342900">
              <a:buFont typeface="Arial" panose="020B0604020202020204" pitchFamily="34" charset="0"/>
              <a:buChar char="•"/>
            </a:pPr>
            <a:r>
              <a:rPr lang="en-US" sz="2400" dirty="0" err="1"/>
              <a:t>Moc</a:t>
            </a:r>
            <a:r>
              <a:rPr lang="en-US" sz="2400" dirty="0"/>
              <a:t> believes that Cortez might be an Aztec God that said he would come back from the east. In order not to anger the God he sends gifts but tells him not to continue to the capital</a:t>
            </a:r>
          </a:p>
          <a:p>
            <a:pPr marL="342900" indent="-342900">
              <a:buFont typeface="Arial" panose="020B0604020202020204" pitchFamily="34" charset="0"/>
              <a:buChar char="•"/>
            </a:pPr>
            <a:r>
              <a:rPr lang="en-US" sz="2400" dirty="0"/>
              <a:t>Cortes will continue to the capital inspired by the gold and silver</a:t>
            </a:r>
          </a:p>
          <a:p>
            <a:pPr algn="ctr"/>
            <a:r>
              <a:rPr lang="en-US" sz="2400" dirty="0"/>
              <a:t>Cortés Takes </a:t>
            </a:r>
            <a:r>
              <a:rPr lang="en-US" sz="2400" dirty="0" err="1"/>
              <a:t>Tenochtitlán</a:t>
            </a:r>
            <a:endParaRPr lang="en-US" sz="2400" dirty="0"/>
          </a:p>
          <a:p>
            <a:pPr marL="342900" indent="-342900">
              <a:buFont typeface="Arial" panose="020B0604020202020204" pitchFamily="34" charset="0"/>
              <a:buChar char="•"/>
            </a:pPr>
            <a:r>
              <a:rPr lang="en-US" sz="2400" dirty="0" err="1"/>
              <a:t>Moc</a:t>
            </a:r>
            <a:r>
              <a:rPr lang="en-US" sz="2400" dirty="0"/>
              <a:t> will greet Cortes when he reaches the capital. However Cortes will take </a:t>
            </a:r>
            <a:r>
              <a:rPr lang="en-US" sz="2400" dirty="0" err="1"/>
              <a:t>Moc</a:t>
            </a:r>
            <a:r>
              <a:rPr lang="en-US" sz="2400" dirty="0"/>
              <a:t> hostage and make him sign over land and treasure to the Spanish</a:t>
            </a:r>
          </a:p>
        </p:txBody>
      </p:sp>
    </p:spTree>
    <p:extLst>
      <p:ext uri="{BB962C8B-B14F-4D97-AF65-F5344CB8AC3E}">
        <p14:creationId xmlns:p14="http://schemas.microsoft.com/office/powerpoint/2010/main" val="374463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681720" cy="461665"/>
          </a:xfrm>
          <a:prstGeom prst="rect">
            <a:avLst/>
          </a:prstGeom>
          <a:noFill/>
        </p:spPr>
        <p:txBody>
          <a:bodyPr vert="horz" wrap="square" rtlCol="0">
            <a:spAutoFit/>
          </a:bodyPr>
          <a:lstStyle/>
          <a:p>
            <a:pPr algn="ctr"/>
            <a:r>
              <a:rPr lang="en-US" sz="2400" b="1" dirty="0">
                <a:solidFill>
                  <a:srgbClr val="0072BC"/>
                </a:solidFill>
              </a:rPr>
              <a:t>Cortés Conquers the Aztecs</a:t>
            </a:r>
          </a:p>
        </p:txBody>
      </p:sp>
      <p:sp>
        <p:nvSpPr>
          <p:cNvPr id="3" name="TextBox 2"/>
          <p:cNvSpPr txBox="1"/>
          <p:nvPr/>
        </p:nvSpPr>
        <p:spPr>
          <a:xfrm>
            <a:off x="279400" y="1460500"/>
            <a:ext cx="8681720" cy="3908762"/>
          </a:xfrm>
          <a:prstGeom prst="rect">
            <a:avLst/>
          </a:prstGeom>
          <a:noFill/>
        </p:spPr>
        <p:txBody>
          <a:bodyPr vert="horz" wrap="square" rtlCol="0">
            <a:spAutoFit/>
          </a:bodyPr>
          <a:lstStyle/>
          <a:p>
            <a:endParaRPr lang="en-US" sz="1600" dirty="0"/>
          </a:p>
          <a:p>
            <a:pPr lvl="0" algn="ctr"/>
            <a:r>
              <a:rPr lang="en-US" sz="2400" dirty="0">
                <a:solidFill>
                  <a:prstClr val="black"/>
                </a:solidFill>
              </a:rPr>
              <a:t>Cortés Takes </a:t>
            </a:r>
            <a:r>
              <a:rPr lang="en-US" sz="2400" dirty="0" err="1">
                <a:solidFill>
                  <a:prstClr val="black"/>
                </a:solidFill>
              </a:rPr>
              <a:t>Tenochtitlán</a:t>
            </a:r>
            <a:endParaRPr lang="en-US" sz="2400" dirty="0">
              <a:solidFill>
                <a:prstClr val="black"/>
              </a:solidFill>
            </a:endParaRPr>
          </a:p>
          <a:p>
            <a:pPr marL="342900" lvl="0" indent="-342900">
              <a:buFont typeface="Arial" panose="020B0604020202020204" pitchFamily="34" charset="0"/>
              <a:buChar char="•"/>
            </a:pPr>
            <a:r>
              <a:rPr lang="en-US" sz="2400" dirty="0">
                <a:solidFill>
                  <a:prstClr val="black"/>
                </a:solidFill>
              </a:rPr>
              <a:t>However a new group of Spanish conquistadors is going to arrive from Cuba to challenge Cortez</a:t>
            </a:r>
          </a:p>
          <a:p>
            <a:pPr marL="342900" lvl="0" indent="-342900">
              <a:buFont typeface="Arial" panose="020B0604020202020204" pitchFamily="34" charset="0"/>
              <a:buChar char="•"/>
            </a:pPr>
            <a:r>
              <a:rPr lang="en-US" sz="2400" dirty="0">
                <a:solidFill>
                  <a:prstClr val="black"/>
                </a:solidFill>
              </a:rPr>
              <a:t>There will be multiple groups fighting for control</a:t>
            </a:r>
          </a:p>
          <a:p>
            <a:pPr marL="342900" lvl="0" indent="-342900">
              <a:buFont typeface="Arial" panose="020B0604020202020204" pitchFamily="34" charset="0"/>
              <a:buChar char="•"/>
            </a:pPr>
            <a:r>
              <a:rPr lang="en-US" sz="2400" dirty="0">
                <a:solidFill>
                  <a:prstClr val="black"/>
                </a:solidFill>
              </a:rPr>
              <a:t>The Aztecs will drive of Cortes from the capital</a:t>
            </a:r>
          </a:p>
          <a:p>
            <a:pPr marL="342900" lvl="0" indent="-342900">
              <a:buFont typeface="Arial" panose="020B0604020202020204" pitchFamily="34" charset="0"/>
              <a:buChar char="•"/>
            </a:pPr>
            <a:r>
              <a:rPr lang="en-US" sz="2400" dirty="0">
                <a:solidFill>
                  <a:prstClr val="black"/>
                </a:solidFill>
              </a:rPr>
              <a:t>Half of the Spaniards will be killed and so will </a:t>
            </a:r>
            <a:r>
              <a:rPr lang="en-US" sz="2400" dirty="0" err="1">
                <a:solidFill>
                  <a:prstClr val="black"/>
                </a:solidFill>
              </a:rPr>
              <a:t>Moc</a:t>
            </a:r>
            <a:endParaRPr lang="en-US" sz="2400" dirty="0">
              <a:solidFill>
                <a:prstClr val="black"/>
              </a:solidFill>
            </a:endParaRPr>
          </a:p>
          <a:p>
            <a:pPr marL="342900" lvl="0" indent="-342900">
              <a:buFont typeface="Arial" panose="020B0604020202020204" pitchFamily="34" charset="0"/>
              <a:buChar char="•"/>
            </a:pPr>
            <a:r>
              <a:rPr lang="en-US" sz="2400" dirty="0">
                <a:solidFill>
                  <a:prstClr val="black"/>
                </a:solidFill>
              </a:rPr>
              <a:t>Cortes retreats and in 1521 he comes back and destroys the capital with his allies. They build Mexico City on the ruins</a:t>
            </a:r>
          </a:p>
          <a:p>
            <a:pPr marL="342900" lvl="0" indent="-342900">
              <a:buFont typeface="Arial" panose="020B0604020202020204" pitchFamily="34" charset="0"/>
              <a:buChar char="•"/>
            </a:pPr>
            <a:r>
              <a:rPr lang="en-US" sz="2400" dirty="0">
                <a:solidFill>
                  <a:prstClr val="black"/>
                </a:solidFill>
              </a:rPr>
              <a:t>Smallpox will also decimate the population like before</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53679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Cortés Conquers the Aztecs</a:t>
            </a:r>
          </a:p>
        </p:txBody>
      </p:sp>
      <p:pic>
        <p:nvPicPr>
          <p:cNvPr id="3" name="Picture 2" descr="HSWH_SC_L03_R1158460_FUL.png"/>
          <p:cNvPicPr>
            <a:picLocks/>
          </p:cNvPicPr>
          <p:nvPr/>
        </p:nvPicPr>
        <p:blipFill>
          <a:blip r:embed="rId2">
            <a:extLst>
              <a:ext uri="{28A0092B-C50C-407E-A947-70E740481C1C}">
                <a14:useLocalDpi xmlns:a14="http://schemas.microsoft.com/office/drawing/2010/main" val="0"/>
              </a:ext>
            </a:extLst>
          </a:blip>
          <a:stretch>
            <a:fillRect/>
          </a:stretch>
        </p:blipFill>
        <p:spPr>
          <a:xfrm>
            <a:off x="1698171" y="1096665"/>
            <a:ext cx="5677989" cy="5060295"/>
          </a:xfrm>
          <a:prstGeom prst="rect">
            <a:avLst/>
          </a:prstGeom>
        </p:spPr>
      </p:pic>
      <p:sp>
        <p:nvSpPr>
          <p:cNvPr id="4" name="TextBox 3"/>
          <p:cNvSpPr txBox="1"/>
          <p:nvPr/>
        </p:nvSpPr>
        <p:spPr>
          <a:xfrm>
            <a:off x="334191" y="6222637"/>
            <a:ext cx="7620000" cy="523220"/>
          </a:xfrm>
          <a:prstGeom prst="rect">
            <a:avLst/>
          </a:prstGeom>
          <a:noFill/>
        </p:spPr>
        <p:txBody>
          <a:bodyPr vert="horz" rtlCol="0">
            <a:spAutoFit/>
          </a:bodyPr>
          <a:lstStyle/>
          <a:p>
            <a:r>
              <a:rPr lang="en-US" sz="1400" dirty="0"/>
              <a:t>After fighting with </a:t>
            </a:r>
            <a:r>
              <a:rPr lang="en-US" sz="1400" dirty="0" err="1"/>
              <a:t>Tlaxcalans</a:t>
            </a:r>
            <a:r>
              <a:rPr lang="en-US" sz="1400" dirty="0"/>
              <a:t>, Cortés and his men were welcomed into Tlaxcala. The </a:t>
            </a:r>
            <a:r>
              <a:rPr lang="en-US" sz="1400" dirty="0" err="1"/>
              <a:t>Tlaxcalans</a:t>
            </a:r>
            <a:r>
              <a:rPr lang="en-US" sz="1400" dirty="0"/>
              <a:t> became allies of the Spanish in the conflict with the Aztecs.</a:t>
            </a:r>
          </a:p>
        </p:txBody>
      </p:sp>
    </p:spTree>
    <p:extLst>
      <p:ext uri="{BB962C8B-B14F-4D97-AF65-F5344CB8AC3E}">
        <p14:creationId xmlns:p14="http://schemas.microsoft.com/office/powerpoint/2010/main" val="16923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Cortés Conquers the Aztecs</a:t>
            </a:r>
          </a:p>
        </p:txBody>
      </p:sp>
      <p:pic>
        <p:nvPicPr>
          <p:cNvPr id="3" name="Picture 2" descr="HSWH_SC_L03_M0061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Analyze Maps Why do you think Cortés’s ships sailed so close to the Mexican coast?</a:t>
            </a:r>
          </a:p>
        </p:txBody>
      </p:sp>
    </p:spTree>
    <p:extLst>
      <p:ext uri="{BB962C8B-B14F-4D97-AF65-F5344CB8AC3E}">
        <p14:creationId xmlns:p14="http://schemas.microsoft.com/office/powerpoint/2010/main" val="2998429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632</TotalTime>
  <Words>1977</Words>
  <Application>Microsoft Office PowerPoint</Application>
  <PresentationFormat>On-screen Show (4:3)</PresentationFormat>
  <Paragraphs>189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28</cp:revision>
  <dcterms:created xsi:type="dcterms:W3CDTF">2014-12-05T18:56:25Z</dcterms:created>
  <dcterms:modified xsi:type="dcterms:W3CDTF">2018-03-12T17:42:03Z</dcterms:modified>
</cp:coreProperties>
</file>